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8" r:id="rId14"/>
    <p:sldId id="279" r:id="rId15"/>
    <p:sldId id="280" r:id="rId16"/>
    <p:sldId id="281" r:id="rId17"/>
    <p:sldId id="282" r:id="rId18"/>
    <p:sldId id="283" r:id="rId19"/>
    <p:sldId id="270" r:id="rId20"/>
    <p:sldId id="271" r:id="rId21"/>
    <p:sldId id="272" r:id="rId22"/>
    <p:sldId id="273" r:id="rId23"/>
    <p:sldId id="275" r:id="rId24"/>
    <p:sldId id="276" r:id="rId25"/>
    <p:sldId id="268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55"/>
    <p:restoredTop sz="94643"/>
  </p:normalViewPr>
  <p:slideViewPr>
    <p:cSldViewPr snapToGrid="0">
      <p:cViewPr varScale="1">
        <p:scale>
          <a:sx n="50" d="100"/>
          <a:sy n="50" d="100"/>
        </p:scale>
        <p:origin x="48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2A965D-74A0-452A-8E06-9461DC51E983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DD799-F75E-492A-8DF7-FF6EF301B2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74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EC2D-F07C-A2BA-839A-354462DB9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E77032-1CB6-722D-5985-F3657F13F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84A5D8-47F9-ACFF-4FC0-67388BF06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C6A757-036A-2BA7-A0D3-A7E58A7026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FA5B-033F-C54B-909C-D6435459D4D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07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549F5-8779-7B93-AA3D-12D37483A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95B8EA-5F59-FFBD-54E7-06D1F6B17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608E9F-377B-59C5-125E-4A27F7EFA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EE4F36-6D6F-2ADB-A97A-E762F2D536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FA5B-033F-C54B-909C-D6435459D4D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8354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FA5B-033F-C54B-909C-D6435459D4D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2328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84B2A-6160-18BD-39FE-8F926019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8914E5-049A-1D0B-AD6E-03127B1361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F29B6D-2662-9EC1-4C8A-E58F003D7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BC46B-1426-BE71-36B9-D9434C1D3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FA5B-033F-C54B-909C-D6435459D4D5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8042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FFA47-51DC-9986-405D-204ED0619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4DE1B7-3597-1F58-6A16-3263652786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42800E-5DEF-B2AC-732F-D116CDDBBD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29E1D6-E97E-59E4-EBE6-0D618F2C1E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FA5B-033F-C54B-909C-D6435459D4D5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10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C194F-3422-DBA2-85E6-271A43C76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213FB7-EAA9-234D-4E1C-27295CF7D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459F2E-3386-E9CB-BAB0-A59DBF374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AA0C72-B49B-AE81-5EDA-A22C3336D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6FA5B-033F-C54B-909C-D6435459D4D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74810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6105-1935-2F67-C2AE-F52C80314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B1BBA5-EB73-A660-EE6B-02E9084DA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C94986-CBE9-FA93-1820-4951795F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AEBDF-9360-E577-6791-FF3EE0BB6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22935-5CA8-7BB7-409C-15B3CA8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8507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700F02-ACF6-9A8F-E4D0-82135648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A664352-B2EC-E131-2B86-56B850ACB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BF316-4FDF-2C3B-302A-CBE7649F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0D34C4-B73A-BA97-2BC2-F10BA798A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0562DC-A237-3440-2A33-16832AE90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5412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095E4E-90B2-D734-E0A1-25A0914DC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258665-42EA-5D4A-C242-EF84641294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067F1-4343-E2DE-B921-66709BC1C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53E7A-C4A4-A0DE-F458-4CCA52E8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989F96-7FEE-D12F-CA8D-0618BC44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06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61E1B-0D2A-5073-2CFE-38F8161B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89677-B2E2-D851-4C78-2E1DADEF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B83EA-AB70-96FB-421F-23B63A3B6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00C4F-FB7E-386F-DE6A-73181616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12B80-6020-2D42-1A8A-F79D4EA8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552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4066F4-8986-B865-B3D2-035A0011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2736F-1A23-F54C-ABD6-4A568FA08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D889CE-68CD-3D9A-ABB5-74195A05A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ADC749-4794-5354-8DF6-D2F1D7209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B825F-B01B-BCEE-D707-601086B0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534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BEF399-FF5F-06C9-B321-C6BE1E8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DD5537-0B31-B2BC-E639-67A7702A4B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681505-1FBF-0712-6427-B467DC365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BF4BFD-5731-445C-7FDD-B3D9E17E3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01E0FD-A98E-D630-4ADE-1062511F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EF3F01-5876-EC23-0088-049EEF2F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326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09DB0-0F7C-9CCB-CD31-14DAE383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BCA4B-89B4-AF4D-3895-3D79607DD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2791C-6D84-5E08-BABE-F5A3A9FBA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38C5CC-5B94-896C-C78F-39A077395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BB1FF5E-972A-E70D-F0B6-2B1E17CE6D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4CE6366-9322-74D1-C9E0-9AC37205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DADDC2-913C-CF3D-E7CC-F0C8C367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1927A6A-B65F-7E96-5BCE-EB79A760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803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D6D66-1A15-2501-BDF6-D33D5564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5B31728-42F6-7ACB-B00A-F7572534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5FD1FD6-06A5-3AA5-28E4-00FDC589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88BC5E-5CEC-C065-A395-AFD5FC352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157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9CC36B-43A4-DDBE-CF52-E25BCE769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9C587B-1D23-909A-B74E-A5F58383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27040C-A345-3A21-8B52-F669B922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531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CA23E9-0EFE-6B22-7282-F5F6FB4FE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57822-B394-7C2C-5E4A-41DB3CB10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4DD440-AF8C-987A-A605-31DCEDBD7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F35B6B-6A85-3143-46EA-686CBF8BD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0E6CB4-1D01-4731-9198-B2C324C3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57F5E3-03BA-5F85-AA77-0FE288A10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53959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2D494-9E4A-6235-EEA5-AD9AF1309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EF694D-4C92-7443-08F5-C8A3FCBCB9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EF17EF-7946-A16D-DE0B-59B1791B3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EC9232-E907-7A86-1728-612FFE79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6D9E39-067A-BBF7-6DD9-6B153B4D0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122BFB-1EA1-3D49-B2A7-67B4E9AE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94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1C60FD5-D91F-7415-CBD8-1565E0FBD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120287-7741-CD51-4D53-0F98CF36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4C8385-630F-CD68-A37C-4EEDA8925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370A40-B3AB-F149-B542-A22F612B994B}" type="datetimeFigureOut">
              <a:rPr kumimoji="1" lang="ko-KR" altLang="en-US" smtClean="0"/>
              <a:t>2024-11-20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55078-C04B-E88C-6851-B7BAA3013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744569-4361-C6F6-5965-392A052D6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D9A1CB-154A-9847-9067-F1A281177F2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3307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ekyllthemes.org/" TargetMode="External"/><Relationship Id="rId2" Type="http://schemas.openxmlformats.org/officeDocument/2006/relationships/hyperlink" Target="https://jekyllrb-ko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9CB96-69BC-368E-A1BE-E65682207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Git</a:t>
            </a:r>
            <a:r>
              <a:rPr lang="ko-KR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과 </a:t>
            </a:r>
            <a:r>
              <a:rPr lang="en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GitHub </a:t>
            </a:r>
            <a:r>
              <a:rPr lang="ko-KR" altLang="en-US" dirty="0">
                <a:solidFill>
                  <a:srgbClr val="000000"/>
                </a:solidFill>
                <a:effectLst/>
                <a:latin typeface="Helvetica" pitchFamily="2" charset="0"/>
              </a:rPr>
              <a:t>고급 </a:t>
            </a:r>
            <a:r>
              <a:rPr lang="en-US" altLang="ko-KR" dirty="0">
                <a:solidFill>
                  <a:srgbClr val="000000"/>
                </a:solidFill>
                <a:effectLst/>
                <a:latin typeface="Helvetica" pitchFamily="2" charset="0"/>
              </a:rPr>
              <a:t>(6)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FB1602-F715-5B5E-0069-184DCE87D5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응용</a:t>
            </a:r>
            <a:r>
              <a:rPr lang="en-US" altLang="ko-KR" dirty="0"/>
              <a:t> (8):</a:t>
            </a:r>
            <a:r>
              <a:rPr lang="ko-KR" altLang="en-US" dirty="0"/>
              <a:t> </a:t>
            </a:r>
            <a:r>
              <a:rPr lang="en-US" altLang="ko-KR" dirty="0"/>
              <a:t>Git Submodule</a:t>
            </a:r>
            <a:endParaRPr lang="en-KR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DCFD7-B36E-D320-0878-5E6628B65F46}"/>
              </a:ext>
            </a:extLst>
          </p:cNvPr>
          <p:cNvSpPr txBox="1"/>
          <p:nvPr/>
        </p:nvSpPr>
        <p:spPr>
          <a:xfrm>
            <a:off x="-329609" y="-850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984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CAAC4-FFF0-188E-C3C2-FF16A067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81F3C-2DF8-C4AB-9603-9EF328612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01816-86D6-0FE5-F51D-419868C78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458" y="1758950"/>
            <a:ext cx="4220497" cy="460375"/>
          </a:xfrm>
        </p:spPr>
        <p:txBody>
          <a:bodyPr>
            <a:normAutofit/>
          </a:bodyPr>
          <a:lstStyle/>
          <a:p>
            <a:r>
              <a:rPr kumimoji="1" lang="ko-KR" altLang="en-US" sz="2000" dirty="0" err="1"/>
              <a:t>레포지토리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setting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들어가기</a:t>
            </a:r>
            <a:endParaRPr kumimoji="1" lang="en-US" altLang="ko-KR" sz="2000" dirty="0"/>
          </a:p>
        </p:txBody>
      </p:sp>
      <p:pic>
        <p:nvPicPr>
          <p:cNvPr id="6" name="그림 5" descr="텍스트, 소프트웨어, 멀티미디어 소프트웨어, 스크린샷이(가) 표시된 사진&#10;&#10;자동 생성된 설명">
            <a:extLst>
              <a:ext uri="{FF2B5EF4-FFF2-40B4-BE49-F238E27FC236}">
                <a16:creationId xmlns:a16="http://schemas.microsoft.com/office/drawing/2014/main" id="{484E8751-1AEF-5CD4-F4B1-75E1A9F22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2747963"/>
            <a:ext cx="5712542" cy="3172325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1D3927-1571-308A-31B2-C0282356F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250" y="2747963"/>
            <a:ext cx="5658350" cy="34290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A15666A-7441-7309-BB3B-D26F6CF19CAA}"/>
              </a:ext>
            </a:extLst>
          </p:cNvPr>
          <p:cNvSpPr txBox="1">
            <a:spLocks/>
          </p:cNvSpPr>
          <p:nvPr/>
        </p:nvSpPr>
        <p:spPr>
          <a:xfrm>
            <a:off x="6381250" y="1753264"/>
            <a:ext cx="5658350" cy="827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2000" dirty="0"/>
              <a:t>Pages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눌러 </a:t>
            </a:r>
            <a:r>
              <a:rPr kumimoji="1" lang="en-US" altLang="ko-KR" sz="2000" dirty="0"/>
              <a:t>Build and deployment</a:t>
            </a:r>
            <a:r>
              <a:rPr kumimoji="1" lang="ko-KR" altLang="en-US" sz="2000" dirty="0"/>
              <a:t>►</a:t>
            </a:r>
            <a:r>
              <a:rPr kumimoji="1" lang="en-US" altLang="ko-KR" sz="2000" dirty="0"/>
              <a:t>Branch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/>
              <a:t>None </a:t>
            </a:r>
            <a:r>
              <a:rPr kumimoji="1" lang="en-US" altLang="ko-KR" sz="2000" dirty="0">
                <a:sym typeface="Wingdings" pitchFamily="2" charset="2"/>
              </a:rPr>
              <a:t></a:t>
            </a:r>
            <a:r>
              <a:rPr kumimoji="1" lang="en-US" altLang="ko-KR" sz="2000" dirty="0"/>
              <a:t> master</a:t>
            </a:r>
            <a:r>
              <a:rPr kumimoji="1" lang="ko-KR" altLang="en-US" sz="2000" dirty="0"/>
              <a:t>로 변경 후 </a:t>
            </a:r>
            <a:r>
              <a:rPr kumimoji="1" lang="en-US" altLang="ko-KR" sz="2000" dirty="0"/>
              <a:t>Save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248EF53-B55B-9719-F5A1-F344E15E9F86}"/>
              </a:ext>
            </a:extLst>
          </p:cNvPr>
          <p:cNvSpPr/>
          <p:nvPr/>
        </p:nvSpPr>
        <p:spPr>
          <a:xfrm>
            <a:off x="7992777" y="4249658"/>
            <a:ext cx="1769594" cy="6315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9569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930D-1403-259C-0AB3-7FA34938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EE5FE-38B3-BA00-0806-C7EFC0E9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35470-29FE-278A-E1F6-B0E19F4DA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 err="1"/>
              <a:t>레포지토리로</a:t>
            </a:r>
            <a:r>
              <a:rPr kumimoji="1" lang="ko-KR" altLang="en-US" sz="2000" dirty="0"/>
              <a:t> 돌아가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우측 하단 </a:t>
            </a:r>
            <a:r>
              <a:rPr kumimoji="1" lang="en-US" altLang="ko-KR" sz="2000" dirty="0"/>
              <a:t>Deployments</a:t>
            </a:r>
            <a:r>
              <a:rPr kumimoji="1" lang="ko-KR" altLang="en-US" sz="2000" dirty="0"/>
              <a:t> 초록 체크 확인</a:t>
            </a:r>
            <a:r>
              <a:rPr kumimoji="1" lang="en-US" altLang="ko-KR" sz="2000" dirty="0"/>
              <a:t>!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-&gt;</a:t>
            </a:r>
            <a:r>
              <a:rPr kumimoji="1" lang="ko-KR" altLang="en-US" sz="2000" dirty="0"/>
              <a:t> 성공</a:t>
            </a:r>
            <a:r>
              <a:rPr kumimoji="1" lang="en-US" altLang="ko-KR" sz="2000" dirty="0"/>
              <a:t>!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F78F0F-8F52-F807-E564-C6143FCA5582}"/>
              </a:ext>
            </a:extLst>
          </p:cNvPr>
          <p:cNvGrpSpPr/>
          <p:nvPr/>
        </p:nvGrpSpPr>
        <p:grpSpPr>
          <a:xfrm>
            <a:off x="2856082" y="2330992"/>
            <a:ext cx="6479836" cy="3980908"/>
            <a:chOff x="2856082" y="2330992"/>
            <a:chExt cx="6479836" cy="3980908"/>
          </a:xfrm>
        </p:grpSpPr>
        <p:pic>
          <p:nvPicPr>
            <p:cNvPr id="6" name="그림 5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4CA4D4D-5875-997C-8559-57D53DDF5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6082" y="2330992"/>
              <a:ext cx="6479836" cy="3980908"/>
            </a:xfrm>
            <a:prstGeom prst="rect">
              <a:avLst/>
            </a:prstGeom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6384CD6E-8B04-5D19-E26F-CB403130266F}"/>
                </a:ext>
              </a:extLst>
            </p:cNvPr>
            <p:cNvSpPr/>
            <p:nvPr/>
          </p:nvSpPr>
          <p:spPr>
            <a:xfrm>
              <a:off x="7594169" y="5680129"/>
              <a:ext cx="1387099" cy="631771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33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A2A9CB51-D360-CAB3-F948-B142320C8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1D2ECE-6C8A-FF84-2184-0D62E31B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34CEDA-72A0-8AAD-E6B1-E1A976518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/>
              <a:t>만약 </a:t>
            </a:r>
            <a:r>
              <a:rPr kumimoji="1" lang="ko-KR" altLang="en-US" sz="2000" dirty="0" err="1"/>
              <a:t>레포지토리로</a:t>
            </a:r>
            <a:r>
              <a:rPr kumimoji="1" lang="ko-KR" altLang="en-US" sz="2000" dirty="0"/>
              <a:t> 돌아가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우측 하단 </a:t>
            </a:r>
            <a:r>
              <a:rPr kumimoji="1" lang="en-US" altLang="ko-KR" sz="2000" dirty="0"/>
              <a:t>Deployments</a:t>
            </a:r>
            <a:r>
              <a:rPr kumimoji="1" lang="ko-KR" altLang="en-US" sz="2000" dirty="0"/>
              <a:t> 빨간색 </a:t>
            </a:r>
            <a:r>
              <a:rPr kumimoji="1" lang="en-US" altLang="ko-KR" sz="2000" dirty="0"/>
              <a:t>X</a:t>
            </a:r>
            <a:r>
              <a:rPr kumimoji="1" lang="ko-KR" altLang="en-US" sz="2000" dirty="0"/>
              <a:t>면</a:t>
            </a:r>
            <a:r>
              <a:rPr kumimoji="1" lang="en-US" altLang="ko-KR" sz="2000" dirty="0"/>
              <a:t>?</a:t>
            </a:r>
          </a:p>
          <a:p>
            <a:pPr lvl="1"/>
            <a:r>
              <a:rPr kumimoji="1" lang="ko-KR" altLang="en-US" sz="1600" dirty="0"/>
              <a:t>현재 위치</a:t>
            </a:r>
            <a:r>
              <a:rPr kumimoji="1" lang="en-US" altLang="ko-KR" sz="1600" dirty="0"/>
              <a:t>(</a:t>
            </a:r>
            <a:r>
              <a:rPr kumimoji="1" lang="ko-KR" altLang="en-US" sz="1600" dirty="0" err="1"/>
              <a:t>레포지토리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에서 개발자 도구 열기</a:t>
            </a:r>
            <a:endParaRPr kumimoji="1" lang="en-US" altLang="ko-KR" sz="1600" dirty="0"/>
          </a:p>
          <a:p>
            <a:pPr lvl="1"/>
            <a:r>
              <a:rPr kumimoji="1" lang="ko-KR" altLang="en-US" sz="1600" dirty="0" err="1"/>
              <a:t>새로고침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우클릭</a:t>
            </a:r>
            <a:r>
              <a:rPr kumimoji="1" lang="ko-KR" altLang="en-US" sz="1600" dirty="0"/>
              <a:t> </a:t>
            </a:r>
            <a:r>
              <a:rPr kumimoji="1" lang="en-US" altLang="ko-KR" sz="1600" dirty="0">
                <a:sym typeface="Wingdings" pitchFamily="2" charset="2"/>
              </a:rPr>
              <a:t></a:t>
            </a:r>
            <a:r>
              <a:rPr kumimoji="1" lang="ko-KR" altLang="en-US" sz="1600" dirty="0">
                <a:sym typeface="Wingdings" pitchFamily="2" charset="2"/>
              </a:rPr>
              <a:t> </a:t>
            </a:r>
            <a:r>
              <a:rPr kumimoji="1" lang="en-US" altLang="ko-KR" sz="1600" dirty="0">
                <a:sym typeface="Wingdings" pitchFamily="2" charset="2"/>
              </a:rPr>
              <a:t>‘</a:t>
            </a:r>
            <a:r>
              <a:rPr kumimoji="1" lang="ko-KR" altLang="en-US" sz="1600" dirty="0">
                <a:sym typeface="Wingdings" pitchFamily="2" charset="2"/>
              </a:rPr>
              <a:t>캐시 비우기 및 강력 </a:t>
            </a:r>
            <a:r>
              <a:rPr kumimoji="1" lang="ko-KR" altLang="en-US" sz="1600" dirty="0" err="1">
                <a:sym typeface="Wingdings" pitchFamily="2" charset="2"/>
              </a:rPr>
              <a:t>새로고침</a:t>
            </a:r>
            <a:r>
              <a:rPr kumimoji="1" lang="en-US" altLang="ko-KR" sz="1600" dirty="0">
                <a:sym typeface="Wingdings" pitchFamily="2" charset="2"/>
              </a:rPr>
              <a:t>’</a:t>
            </a:r>
            <a:r>
              <a:rPr kumimoji="1" lang="ko-KR" altLang="en-US" sz="1600" dirty="0">
                <a:sym typeface="Wingdings" pitchFamily="2" charset="2"/>
              </a:rPr>
              <a:t> 클릭</a:t>
            </a:r>
            <a:endParaRPr kumimoji="1" lang="en-US" altLang="ko-KR" sz="1600" dirty="0">
              <a:sym typeface="Wingdings" pitchFamily="2" charset="2"/>
            </a:endParaRPr>
          </a:p>
          <a:p>
            <a:pPr marL="914400" lvl="2" indent="0">
              <a:buNone/>
            </a:pPr>
            <a:r>
              <a:rPr kumimoji="1" lang="en-US" altLang="ko-KR" sz="1100" dirty="0">
                <a:solidFill>
                  <a:srgbClr val="FF0000"/>
                </a:solidFill>
              </a:rPr>
              <a:t>※</a:t>
            </a:r>
            <a:r>
              <a:rPr kumimoji="1" lang="ko-KR" altLang="en-US" sz="1100" dirty="0">
                <a:solidFill>
                  <a:srgbClr val="FF0000"/>
                </a:solidFill>
              </a:rPr>
              <a:t> 단</a:t>
            </a:r>
            <a:r>
              <a:rPr kumimoji="1" lang="en-US" altLang="ko-KR" sz="1100" dirty="0">
                <a:solidFill>
                  <a:srgbClr val="FF0000"/>
                </a:solidFill>
              </a:rPr>
              <a:t>,</a:t>
            </a:r>
            <a:r>
              <a:rPr kumimoji="1" lang="ko-KR" altLang="en-US" sz="1100" dirty="0">
                <a:solidFill>
                  <a:srgbClr val="FF0000"/>
                </a:solidFill>
              </a:rPr>
              <a:t> 특이한 테마 </a:t>
            </a:r>
            <a:r>
              <a:rPr kumimoji="1" lang="en-US" altLang="ko-KR" sz="1100" dirty="0">
                <a:solidFill>
                  <a:srgbClr val="FF0000"/>
                </a:solidFill>
              </a:rPr>
              <a:t>:</a:t>
            </a:r>
            <a:r>
              <a:rPr kumimoji="1" lang="ko-KR" altLang="en-US" sz="1100" dirty="0">
                <a:solidFill>
                  <a:srgbClr val="FF0000"/>
                </a:solidFill>
              </a:rPr>
              <a:t> 수동 빌드를 해야함 </a:t>
            </a:r>
            <a:r>
              <a:rPr kumimoji="1" lang="en-US" altLang="ko-KR" sz="1100" dirty="0">
                <a:solidFill>
                  <a:srgbClr val="FF0000"/>
                </a:solidFill>
              </a:rPr>
              <a:t>/</a:t>
            </a:r>
            <a:r>
              <a:rPr kumimoji="1" lang="ko-KR" altLang="en-US" sz="1100" dirty="0">
                <a:solidFill>
                  <a:srgbClr val="FF0000"/>
                </a:solidFill>
              </a:rPr>
              <a:t> </a:t>
            </a:r>
            <a:r>
              <a:rPr kumimoji="1" lang="en-US" altLang="ko-KR" sz="1100" dirty="0" err="1">
                <a:solidFill>
                  <a:srgbClr val="FF0000"/>
                </a:solidFill>
              </a:rPr>
              <a:t>hamilton</a:t>
            </a:r>
            <a:r>
              <a:rPr kumimoji="1" lang="en-US" altLang="ko-KR" sz="1100" dirty="0">
                <a:solidFill>
                  <a:srgbClr val="FF0000"/>
                </a:solidFill>
              </a:rPr>
              <a:t> </a:t>
            </a:r>
            <a:r>
              <a:rPr kumimoji="1" lang="ko-KR" altLang="en-US" sz="1100" dirty="0">
                <a:solidFill>
                  <a:srgbClr val="FF0000"/>
                </a:solidFill>
              </a:rPr>
              <a:t>추천</a:t>
            </a:r>
            <a:r>
              <a:rPr kumimoji="1" lang="en-US" altLang="ko-KR" sz="11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6" name="그림 5" descr="텍스트, 소프트웨어, 멀티미디어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D8609D02-4F87-BAD7-EB81-3CB5B4773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3186655"/>
            <a:ext cx="5943600" cy="3293021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1DDD279-3CD5-0417-C4F9-D089E8CF2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870" y="3552552"/>
            <a:ext cx="3530600" cy="1955800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DBD8810-BD57-DD04-BFD8-EB09ED0A2768}"/>
              </a:ext>
            </a:extLst>
          </p:cNvPr>
          <p:cNvSpPr/>
          <p:nvPr/>
        </p:nvSpPr>
        <p:spPr>
          <a:xfrm>
            <a:off x="6987540" y="4206999"/>
            <a:ext cx="782320" cy="646906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2F8F543D-B130-C0E9-A166-4539AB5AE611}"/>
              </a:ext>
            </a:extLst>
          </p:cNvPr>
          <p:cNvSpPr/>
          <p:nvPr/>
        </p:nvSpPr>
        <p:spPr>
          <a:xfrm>
            <a:off x="8153400" y="4530452"/>
            <a:ext cx="2499360" cy="60542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996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E006C-B08C-6085-CD6A-78C1D838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C069E1-6863-28DB-C7AE-4B116E08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Git clone</a:t>
            </a:r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C68AE37-450B-8EBB-5355-F509F2931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바탕화면에 </a:t>
            </a:r>
            <a:r>
              <a:rPr kumimoji="1" lang="en-US" altLang="ko-KR" dirty="0"/>
              <a:t>git clone </a:t>
            </a:r>
            <a:r>
              <a:rPr kumimoji="1" lang="ko-KR" altLang="en-US" dirty="0"/>
              <a:t>명령어를 통해 로컬에 폴더 생성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git clone &lt;</a:t>
            </a:r>
            <a:r>
              <a:rPr kumimoji="1" lang="ko-KR" altLang="en-US" dirty="0" err="1"/>
              <a:t>레포지토리</a:t>
            </a:r>
            <a:r>
              <a:rPr kumimoji="1" lang="ko-KR" altLang="en-US" dirty="0"/>
              <a:t> 주소</a:t>
            </a:r>
            <a:r>
              <a:rPr kumimoji="1" lang="en-US" altLang="ko-KR" dirty="0"/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5DE9913-F908-3725-5997-2583D6B18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850" y="2924175"/>
            <a:ext cx="6210300" cy="344805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201999-B161-5DDE-5079-4E0DA1314D20}"/>
              </a:ext>
            </a:extLst>
          </p:cNvPr>
          <p:cNvSpPr/>
          <p:nvPr/>
        </p:nvSpPr>
        <p:spPr>
          <a:xfrm>
            <a:off x="3914274" y="5464141"/>
            <a:ext cx="4443664" cy="375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4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5106B-1757-85C8-B6DB-204965BB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FE689-DD21-1D21-0592-51AA01C8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새로운 </a:t>
            </a:r>
            <a:r>
              <a:rPr kumimoji="1" lang="ko-KR" altLang="en-US" dirty="0" err="1"/>
              <a:t>레포지토리</a:t>
            </a:r>
            <a:r>
              <a:rPr kumimoji="1" lang="ko-KR" altLang="en-US" dirty="0"/>
              <a:t> 생성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AE73970-1800-150F-3946-5758D8FBA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667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주소는 정해진 형식이 </a:t>
            </a:r>
            <a:r>
              <a:rPr kumimoji="1" lang="ko-KR" altLang="en-US" dirty="0" err="1"/>
              <a:t>없느나</a:t>
            </a:r>
            <a:r>
              <a:rPr kumimoji="1" lang="ko-KR" altLang="en-US" dirty="0"/>
              <a:t> </a:t>
            </a:r>
            <a:r>
              <a:rPr kumimoji="1" lang="en-US" altLang="ko-KR" dirty="0"/>
              <a:t>&lt;</a:t>
            </a:r>
            <a:r>
              <a:rPr kumimoji="1" lang="ko-KR" altLang="en-US" dirty="0"/>
              <a:t>기존 만든 주소</a:t>
            </a:r>
            <a:r>
              <a:rPr kumimoji="1" lang="en-US" altLang="ko-KR" dirty="0"/>
              <a:t>&gt;-posts </a:t>
            </a:r>
            <a:r>
              <a:rPr kumimoji="1" lang="ko-KR" altLang="en-US" dirty="0"/>
              <a:t>를 추천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이번 실습에서는 </a:t>
            </a:r>
            <a:r>
              <a:rPr kumimoji="1" lang="en-US" altLang="ko-KR" dirty="0"/>
              <a:t>public</a:t>
            </a:r>
            <a:r>
              <a:rPr kumimoji="1" lang="ko-KR" altLang="en-US" dirty="0"/>
              <a:t>으로 체크해야 함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예시 </a:t>
            </a:r>
            <a:r>
              <a:rPr kumimoji="1" lang="en-US" altLang="ko-KR" dirty="0"/>
              <a:t>: abc.github.io-posts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7CB7F7-60F7-1741-FB74-BF926668C9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6673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97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7C57FE0-5696-597A-8CAD-5F47F8D75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95182"/>
            <a:ext cx="10515600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ko-KR" altLang="en-US" dirty="0" err="1"/>
              <a:t>클론한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~~~.io</a:t>
            </a:r>
            <a:r>
              <a:rPr kumimoji="1" lang="ko-KR" altLang="en-US" dirty="0"/>
              <a:t> 폴더 안에 제일 바깥 폴더에서 </a:t>
            </a:r>
            <a:r>
              <a:rPr kumimoji="1" lang="en-US" altLang="ko-KR" dirty="0"/>
              <a:t>git bash </a:t>
            </a:r>
            <a:r>
              <a:rPr kumimoji="1" lang="ko-KR" altLang="en-US" dirty="0"/>
              <a:t>열기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ko-KR" altLang="en-US" dirty="0"/>
              <a:t>아래 폴더와 같은 형태</a:t>
            </a:r>
            <a:endParaRPr kumimoji="1" lang="en-US" altLang="ko-KR" dirty="0"/>
          </a:p>
          <a:p>
            <a:pPr>
              <a:buFontTx/>
              <a:buChar char="-"/>
            </a:pPr>
            <a:r>
              <a:rPr kumimoji="1" lang="en-US" altLang="ko-KR" dirty="0"/>
              <a:t>path</a:t>
            </a:r>
            <a:r>
              <a:rPr kumimoji="1" lang="ko-KR" altLang="en-US" dirty="0"/>
              <a:t>에는 </a:t>
            </a:r>
            <a:r>
              <a:rPr kumimoji="1" lang="en-US" altLang="ko-KR" dirty="0"/>
              <a:t>_posts</a:t>
            </a:r>
            <a:r>
              <a:rPr kumimoji="1" lang="ko-KR" altLang="en-US" dirty="0"/>
              <a:t>가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url</a:t>
            </a:r>
            <a:r>
              <a:rPr kumimoji="1" lang="ko-KR" altLang="en-US" dirty="0"/>
              <a:t>에는 새로 만든 </a:t>
            </a:r>
            <a:r>
              <a:rPr kumimoji="1" lang="ko-KR" altLang="en-US" dirty="0" err="1"/>
              <a:t>레포지토리의</a:t>
            </a:r>
            <a:r>
              <a:rPr kumimoji="1" lang="ko-KR" altLang="en-US" dirty="0"/>
              <a:t> 주소가 </a:t>
            </a:r>
            <a:r>
              <a:rPr kumimoji="1" lang="ko-KR" altLang="en-US" dirty="0" err="1"/>
              <a:t>와야됨</a:t>
            </a:r>
            <a:endParaRPr kumimoji="1" lang="en-US" altLang="ko-KR" dirty="0"/>
          </a:p>
          <a:p>
            <a:pPr>
              <a:buFontTx/>
              <a:buChar char="-"/>
            </a:pPr>
            <a:endParaRPr kumimoji="1"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C62CF0-3168-C54B-18A7-8EE7467658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193"/>
          <a:stretch/>
        </p:blipFill>
        <p:spPr>
          <a:xfrm>
            <a:off x="1164557" y="2491201"/>
            <a:ext cx="2574006" cy="37567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A040D6-2BB8-AD4C-4AD1-9A7D6DBEA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58" y="3706813"/>
            <a:ext cx="6929842" cy="1325563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2185623-7544-65C4-C857-1752DF96549D}"/>
              </a:ext>
            </a:extLst>
          </p:cNvPr>
          <p:cNvCxnSpPr>
            <a:cxnSpLocks/>
          </p:cNvCxnSpPr>
          <p:nvPr/>
        </p:nvCxnSpPr>
        <p:spPr>
          <a:xfrm flipH="1" flipV="1">
            <a:off x="2839453" y="4876800"/>
            <a:ext cx="1860884" cy="108601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내용 개체 틀 6">
            <a:extLst>
              <a:ext uri="{FF2B5EF4-FFF2-40B4-BE49-F238E27FC236}">
                <a16:creationId xmlns:a16="http://schemas.microsoft.com/office/drawing/2014/main" id="{05EDD51B-E405-FBA5-7404-3AD227B4E39A}"/>
              </a:ext>
            </a:extLst>
          </p:cNvPr>
          <p:cNvSpPr txBox="1">
            <a:spLocks/>
          </p:cNvSpPr>
          <p:nvPr/>
        </p:nvSpPr>
        <p:spPr>
          <a:xfrm>
            <a:off x="4971049" y="5855661"/>
            <a:ext cx="6382751" cy="662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/>
              <a:t>여기 위치에서 </a:t>
            </a:r>
            <a:r>
              <a:rPr kumimoji="1" lang="en-US" altLang="ko-KR" dirty="0"/>
              <a:t>git bash</a:t>
            </a:r>
            <a:r>
              <a:rPr kumimoji="1" lang="ko-KR" altLang="en-US" dirty="0"/>
              <a:t>를 열어야 한다</a:t>
            </a:r>
            <a:r>
              <a:rPr kumimoji="1" lang="en-US" altLang="ko-KR" dirty="0"/>
              <a:t>.</a:t>
            </a:r>
          </a:p>
          <a:p>
            <a:pPr>
              <a:buFontTx/>
              <a:buChar char="-"/>
            </a:pP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046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CD629-DD75-4FD4-0AA7-2BD1F7028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D8FBE-39E2-7969-510C-72DDBC81D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오류 발생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A5C90ABC-B340-DCC1-B2D6-54392AB1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이미 </a:t>
            </a:r>
            <a:r>
              <a:rPr kumimoji="1" lang="en-US" altLang="ko-KR" dirty="0"/>
              <a:t>_posts</a:t>
            </a:r>
            <a:r>
              <a:rPr kumimoji="1" lang="ko-KR" altLang="en-US" dirty="0"/>
              <a:t>라는 폴더가 있어서 오류가 발생함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ABE79F1-6CA0-69C6-7F78-6EC6B233F77A}"/>
              </a:ext>
            </a:extLst>
          </p:cNvPr>
          <p:cNvSpPr/>
          <p:nvPr/>
        </p:nvSpPr>
        <p:spPr>
          <a:xfrm>
            <a:off x="3641558" y="2775284"/>
            <a:ext cx="1459831" cy="115503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4E2AA2A9-D4DA-3721-C856-680BBBD94AFC}"/>
              </a:ext>
            </a:extLst>
          </p:cNvPr>
          <p:cNvSpPr txBox="1">
            <a:spLocks/>
          </p:cNvSpPr>
          <p:nvPr/>
        </p:nvSpPr>
        <p:spPr>
          <a:xfrm>
            <a:off x="838200" y="44966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/>
              <a:t>따라서 </a:t>
            </a:r>
            <a:r>
              <a:rPr kumimoji="1" lang="en-US" altLang="ko-KR" dirty="0"/>
              <a:t>_posts</a:t>
            </a:r>
            <a:r>
              <a:rPr kumimoji="1" lang="ko-KR" altLang="en-US" dirty="0"/>
              <a:t>라는 폴더를 지워줘야 하는데</a:t>
            </a:r>
            <a:endParaRPr kumimoji="1"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dirty="0"/>
              <a:t>다음과 같은 절차를 따른다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763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0596-A834-3F53-F4B1-615FC46A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46152-9EC0-8E1B-3E84-F49C1431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새로운 </a:t>
            </a:r>
            <a:r>
              <a:rPr kumimoji="1" lang="ko-KR" altLang="en-US" dirty="0" err="1"/>
              <a:t>레포지토리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git clone</a:t>
            </a:r>
            <a:endParaRPr kumimoji="1"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7FDE0A3-80B7-4F42-8525-4154AB7A9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ko-KR" altLang="en-US" dirty="0"/>
              <a:t>새로 만든 </a:t>
            </a:r>
            <a:r>
              <a:rPr kumimoji="1" lang="ko-KR" altLang="en-US" dirty="0" err="1"/>
              <a:t>레포지토리를</a:t>
            </a:r>
            <a:r>
              <a:rPr kumimoji="1" lang="ko-KR" altLang="en-US" dirty="0"/>
              <a:t> 클론 후 폴더 안에 기존의 </a:t>
            </a:r>
            <a:r>
              <a:rPr kumimoji="1" lang="en-US" altLang="ko-KR" dirty="0"/>
              <a:t>_posts </a:t>
            </a:r>
            <a:r>
              <a:rPr kumimoji="1" lang="ko-KR" altLang="en-US" dirty="0"/>
              <a:t>폴더의 내용물을 옮겨준다</a:t>
            </a:r>
            <a:r>
              <a:rPr kumimoji="1" lang="en-US" altLang="ko-KR" dirty="0"/>
              <a:t>.</a:t>
            </a:r>
          </a:p>
          <a:p>
            <a:pPr marL="0" indent="0">
              <a:buNone/>
            </a:pPr>
            <a:r>
              <a:rPr kumimoji="1" lang="en-US" altLang="ko-KR" dirty="0"/>
              <a:t>- </a:t>
            </a:r>
            <a:r>
              <a:rPr kumimoji="1" lang="ko-KR" altLang="en-US" dirty="0"/>
              <a:t>옮긴 후에는 </a:t>
            </a:r>
            <a:r>
              <a:rPr kumimoji="1" lang="ko-KR" altLang="en-US" dirty="0" err="1"/>
              <a:t>커밋을</a:t>
            </a:r>
            <a:r>
              <a:rPr kumimoji="1" lang="ko-KR" altLang="en-US" dirty="0"/>
              <a:t> 하면 된다</a:t>
            </a:r>
            <a:r>
              <a:rPr kumimoji="1"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4EADD2-AB41-FFBA-6C9E-7761CC9A6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68" y="3286125"/>
            <a:ext cx="6122264" cy="2526092"/>
          </a:xfrm>
          <a:prstGeom prst="rect">
            <a:avLst/>
          </a:prstGeom>
        </p:spPr>
      </p:pic>
      <p:sp>
        <p:nvSpPr>
          <p:cNvPr id="3" name="내용 개체 틀 6">
            <a:extLst>
              <a:ext uri="{FF2B5EF4-FFF2-40B4-BE49-F238E27FC236}">
                <a16:creationId xmlns:a16="http://schemas.microsoft.com/office/drawing/2014/main" id="{B7CD3DE5-AA8A-2B50-2DF8-AAC79C8BD661}"/>
              </a:ext>
            </a:extLst>
          </p:cNvPr>
          <p:cNvSpPr txBox="1">
            <a:spLocks/>
          </p:cNvSpPr>
          <p:nvPr/>
        </p:nvSpPr>
        <p:spPr>
          <a:xfrm>
            <a:off x="838200" y="6195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dirty="0"/>
              <a:t>Commit</a:t>
            </a:r>
            <a:r>
              <a:rPr kumimoji="1" lang="ko-KR" altLang="en-US" dirty="0"/>
              <a:t>까지 완료 되면 새로 </a:t>
            </a:r>
            <a:r>
              <a:rPr kumimoji="1" lang="en-US" altLang="ko-KR" dirty="0"/>
              <a:t>clone</a:t>
            </a:r>
            <a:r>
              <a:rPr kumimoji="1" lang="ko-KR" altLang="en-US" dirty="0"/>
              <a:t>한 </a:t>
            </a:r>
            <a:r>
              <a:rPr kumimoji="1" lang="ko-KR" altLang="en-US" dirty="0" err="1"/>
              <a:t>레포지토리는</a:t>
            </a:r>
            <a:r>
              <a:rPr kumimoji="1" lang="ko-KR" altLang="en-US" dirty="0"/>
              <a:t> 지워도 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463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9C783-778B-122A-DF0B-A9A2A5D71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05495-FB6D-DAF4-113D-FA11D05A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_posts</a:t>
            </a:r>
            <a:r>
              <a:rPr kumimoji="1" lang="ko-KR" altLang="en-US" dirty="0"/>
              <a:t>를 지우는 과정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CC86DBA-23D6-ABA3-DCC1-66B881C0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195"/>
            <a:ext cx="10515600" cy="644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~~~~.io</a:t>
            </a:r>
            <a:r>
              <a:rPr kumimoji="1" lang="ko-KR" altLang="en-US" dirty="0"/>
              <a:t> 폴더에 대한 </a:t>
            </a:r>
            <a:r>
              <a:rPr kumimoji="1" lang="en-US" altLang="ko-KR" dirty="0"/>
              <a:t>git bash</a:t>
            </a:r>
            <a:r>
              <a:rPr kumimoji="1" lang="ko-KR" altLang="en-US" dirty="0"/>
              <a:t>를 열고 명령어를 작성한다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ABE55-6B98-2613-B7D3-102819B31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66" y="2148054"/>
            <a:ext cx="5055268" cy="45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5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F5693-D31A-6700-9F56-ACED05B28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1CFF2FB-C1C5-EA11-A81B-E363ABE5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803399"/>
            <a:ext cx="4357878" cy="45651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7857069-B962-EE39-7AAE-4AA3CFA4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CEAE443-7C80-6EC0-BFBA-1DE8993F8ADC}"/>
              </a:ext>
            </a:extLst>
          </p:cNvPr>
          <p:cNvSpPr/>
          <p:nvPr/>
        </p:nvSpPr>
        <p:spPr>
          <a:xfrm>
            <a:off x="610167" y="4204573"/>
            <a:ext cx="1879600" cy="2717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오른쪽 화살표[R] 8">
            <a:extLst>
              <a:ext uri="{FF2B5EF4-FFF2-40B4-BE49-F238E27FC236}">
                <a16:creationId xmlns:a16="http://schemas.microsoft.com/office/drawing/2014/main" id="{A7F1A58B-8E2E-B613-619B-84E498B8EF62}"/>
              </a:ext>
            </a:extLst>
          </p:cNvPr>
          <p:cNvSpPr/>
          <p:nvPr/>
        </p:nvSpPr>
        <p:spPr>
          <a:xfrm>
            <a:off x="5383530" y="3829447"/>
            <a:ext cx="782320" cy="646906"/>
          </a:xfrm>
          <a:prstGeom prst="rightArrow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1C71888-55E0-A784-2136-56928C56D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333" y="1758948"/>
            <a:ext cx="5125017" cy="4565151"/>
          </a:xfrm>
          <a:prstGeom prst="rect">
            <a:avLst/>
          </a:prstGeom>
        </p:spPr>
      </p:pic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2FB7E643-E123-9BB4-9D0C-D374135A9015}"/>
              </a:ext>
            </a:extLst>
          </p:cNvPr>
          <p:cNvSpPr/>
          <p:nvPr/>
        </p:nvSpPr>
        <p:spPr>
          <a:xfrm>
            <a:off x="6165850" y="2294978"/>
            <a:ext cx="933450" cy="34662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7912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2DE178-92BF-FC2E-8773-243407FF5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submodule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4DE792-4913-C863-C808-82842ABD2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R" dirty="0"/>
              <a:t>Submodule</a:t>
            </a:r>
            <a:r>
              <a:rPr kumimoji="1" lang="ko-KR" altLang="en-US" dirty="0"/>
              <a:t>이란</a:t>
            </a:r>
            <a:r>
              <a:rPr kumimoji="1" lang="en-US" altLang="ko-KR" dirty="0"/>
              <a:t>?</a:t>
            </a:r>
          </a:p>
          <a:p>
            <a:pPr marL="514350" indent="-514350">
              <a:buAutoNum type="arabicPeriod"/>
            </a:pPr>
            <a:r>
              <a:rPr kumimoji="1" lang="ko-KR" altLang="en-US" dirty="0"/>
              <a:t>왜 필요하냐</a:t>
            </a: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ko-KR" altLang="en-US" dirty="0"/>
              <a:t>무엇을 </a:t>
            </a:r>
            <a:r>
              <a:rPr kumimoji="1" lang="ko-KR" altLang="en-US" dirty="0" err="1"/>
              <a:t>하는거냐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722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6BFD4-644D-DEF6-789B-A3014428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6195BD-4263-DEE0-FE24-9CB17AB0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42" y="2258261"/>
            <a:ext cx="7906226" cy="311066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DF8F1E9-8AA4-CDE1-2E82-E6DA89BC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C588339A-ADB0-944C-F089-B89B51DE3C85}"/>
              </a:ext>
            </a:extLst>
          </p:cNvPr>
          <p:cNvSpPr/>
          <p:nvPr/>
        </p:nvSpPr>
        <p:spPr>
          <a:xfrm>
            <a:off x="7861867" y="2532581"/>
            <a:ext cx="1879600" cy="27178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C2FD2A-3906-F258-67F1-5A3B8CA6267B}"/>
              </a:ext>
            </a:extLst>
          </p:cNvPr>
          <p:cNvSpPr txBox="1"/>
          <p:nvPr/>
        </p:nvSpPr>
        <p:spPr>
          <a:xfrm>
            <a:off x="3556000" y="5567166"/>
            <a:ext cx="4457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Commit hash </a:t>
            </a:r>
            <a:r>
              <a:rPr lang="ko-KR" altLang="en-US" dirty="0"/>
              <a:t>상태에서는 수정이 불가능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846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95D35-D796-016C-7C07-F6CFCBA05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46209A-CD7A-C32F-C431-BC43145B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474" y="2139950"/>
            <a:ext cx="5171051" cy="37205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F6F90EA-5B5D-AE6B-5D9B-992C92EEF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E2C200A-6DAB-11C2-8E0A-338ADB60FDEF}"/>
              </a:ext>
            </a:extLst>
          </p:cNvPr>
          <p:cNvSpPr/>
          <p:nvPr/>
        </p:nvSpPr>
        <p:spPr>
          <a:xfrm>
            <a:off x="3314700" y="2470668"/>
            <a:ext cx="901700" cy="4185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9B7D7-D961-240B-EDF2-0B0AF2365AE4}"/>
              </a:ext>
            </a:extLst>
          </p:cNvPr>
          <p:cNvSpPr txBox="1"/>
          <p:nvPr/>
        </p:nvSpPr>
        <p:spPr>
          <a:xfrm>
            <a:off x="3765550" y="5913579"/>
            <a:ext cx="510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Commit hash -&gt; </a:t>
            </a:r>
            <a:r>
              <a:rPr lang="ko-KR" altLang="en-US" dirty="0" err="1"/>
              <a:t>브랜치로</a:t>
            </a:r>
            <a:r>
              <a:rPr lang="ko-KR" altLang="en-US" dirty="0"/>
              <a:t> 변경 후 수정 가능</a:t>
            </a:r>
          </a:p>
        </p:txBody>
      </p:sp>
    </p:spTree>
    <p:extLst>
      <p:ext uri="{BB962C8B-B14F-4D97-AF65-F5344CB8AC3E}">
        <p14:creationId xmlns:p14="http://schemas.microsoft.com/office/powerpoint/2010/main" val="1827865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5C05-9BA8-BFEB-D01D-6587C6A2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59DA8B-B844-CC29-C19F-34AA6843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275" y="2265504"/>
            <a:ext cx="8326625" cy="320819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6164D4F-49CC-5DA8-EDCE-12CB12B8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4C6C3BC1-F70E-DDCD-A8C8-119E45E114EB}"/>
              </a:ext>
            </a:extLst>
          </p:cNvPr>
          <p:cNvSpPr/>
          <p:nvPr/>
        </p:nvSpPr>
        <p:spPr>
          <a:xfrm>
            <a:off x="3251200" y="4820168"/>
            <a:ext cx="901700" cy="418581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ADC65-B248-4634-5F2B-F935FA976E74}"/>
              </a:ext>
            </a:extLst>
          </p:cNvPr>
          <p:cNvSpPr txBox="1"/>
          <p:nvPr/>
        </p:nvSpPr>
        <p:spPr>
          <a:xfrm>
            <a:off x="3765550" y="5913579"/>
            <a:ext cx="5105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Commit hash -&gt; </a:t>
            </a:r>
            <a:r>
              <a:rPr lang="ko-KR" altLang="en-US" dirty="0" err="1"/>
              <a:t>브랜치로</a:t>
            </a:r>
            <a:r>
              <a:rPr lang="ko-KR" altLang="en-US" dirty="0"/>
              <a:t> 변경 후 수정 가능</a:t>
            </a:r>
          </a:p>
        </p:txBody>
      </p:sp>
    </p:spTree>
    <p:extLst>
      <p:ext uri="{BB962C8B-B14F-4D97-AF65-F5344CB8AC3E}">
        <p14:creationId xmlns:p14="http://schemas.microsoft.com/office/powerpoint/2010/main" val="880402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11223-E29E-6EEA-CAFD-64EDBFDE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3CE249-15BB-FC4E-71E1-BBCD0051A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3" y="1742740"/>
            <a:ext cx="4726434" cy="413899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B6ADE81-1B74-869F-2FFE-F6BBD505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A2B6914C-5882-A057-A6AC-DD45E30D030E}"/>
              </a:ext>
            </a:extLst>
          </p:cNvPr>
          <p:cNvSpPr/>
          <p:nvPr/>
        </p:nvSpPr>
        <p:spPr>
          <a:xfrm>
            <a:off x="1074167" y="3861488"/>
            <a:ext cx="4726434" cy="36933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E21C6A-A0BE-88A5-A2F1-79607CFD814E}"/>
              </a:ext>
            </a:extLst>
          </p:cNvPr>
          <p:cNvSpPr txBox="1"/>
          <p:nvPr/>
        </p:nvSpPr>
        <p:spPr>
          <a:xfrm>
            <a:off x="3346450" y="6115315"/>
            <a:ext cx="5988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수정을 했지만 </a:t>
            </a:r>
            <a:r>
              <a:rPr lang="en-US" altLang="ko-KR" dirty="0"/>
              <a:t>io</a:t>
            </a:r>
            <a:r>
              <a:rPr lang="ko-KR" altLang="en-US" dirty="0"/>
              <a:t>에서는 수정 사항이 나타나지 않음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8408A4-F7BF-1820-176F-604E8AA8D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850" y="2969391"/>
            <a:ext cx="4146851" cy="1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A994D-1BD0-BB72-4E79-FBA869726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AC1074-C37B-DF7E-803B-920590F9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4062"/>
          <a:stretch/>
        </p:blipFill>
        <p:spPr>
          <a:xfrm>
            <a:off x="6191902" y="1603636"/>
            <a:ext cx="4897674" cy="24034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5886CC-B85A-FAC5-1E33-B7778E046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CA75EE-E1D8-171B-EE84-BB27A4CE73E4}"/>
              </a:ext>
            </a:extLst>
          </p:cNvPr>
          <p:cNvSpPr txBox="1"/>
          <p:nvPr/>
        </p:nvSpPr>
        <p:spPr>
          <a:xfrm>
            <a:off x="1102422" y="3657041"/>
            <a:ext cx="4311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git submodule update –remote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add _posts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commit –m “change submodule”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git push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EA386-6CAA-1E10-97E9-0476AD0523CC}"/>
              </a:ext>
            </a:extLst>
          </p:cNvPr>
          <p:cNvSpPr txBox="1"/>
          <p:nvPr/>
        </p:nvSpPr>
        <p:spPr>
          <a:xfrm>
            <a:off x="1273364" y="2679455"/>
            <a:ext cx="396976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500" dirty="0"/>
              <a:t>서브 모듈이 변경된 경우</a:t>
            </a:r>
            <a:endParaRPr lang="en-US" altLang="ko-KR" sz="2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FBDB50-BF41-4FE7-2CBA-BFDA67557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02" y="4089400"/>
            <a:ext cx="4897675" cy="24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4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7CCF7D9E-C82F-4681-05D7-23AD754FF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8F477-82D7-0B06-EB4C-E54D2F7CB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4324D2B-26A2-E108-21A1-95CFB978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31" y="2122725"/>
            <a:ext cx="4174019" cy="3725933"/>
          </a:xfrm>
          <a:prstGeom prst="rect">
            <a:avLst/>
          </a:prstGeom>
        </p:spPr>
      </p:pic>
      <p:sp>
        <p:nvSpPr>
          <p:cNvPr id="30" name="모서리가 둥근 직사각형 9">
            <a:extLst>
              <a:ext uri="{FF2B5EF4-FFF2-40B4-BE49-F238E27FC236}">
                <a16:creationId xmlns:a16="http://schemas.microsoft.com/office/drawing/2014/main" id="{E0A0B6D9-8ACD-9EEF-7FD1-273C5AE8AA36}"/>
              </a:ext>
            </a:extLst>
          </p:cNvPr>
          <p:cNvSpPr/>
          <p:nvPr/>
        </p:nvSpPr>
        <p:spPr>
          <a:xfrm>
            <a:off x="3029967" y="3985691"/>
            <a:ext cx="4726434" cy="36933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4942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FB0F-F1D2-CCF7-72C7-AD799D4B3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8AC8-C390-54C2-9DAE-C01DE13C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마무리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E56596-1B86-D2A3-8198-C940A78A2DFD}"/>
              </a:ext>
            </a:extLst>
          </p:cNvPr>
          <p:cNvSpPr txBox="1"/>
          <p:nvPr/>
        </p:nvSpPr>
        <p:spPr>
          <a:xfrm>
            <a:off x="2635250" y="2495015"/>
            <a:ext cx="674370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000" dirty="0"/>
              <a:t>Back-end</a:t>
            </a:r>
            <a:r>
              <a:rPr lang="ko-KR" altLang="en-US" sz="2000" dirty="0"/>
              <a:t>와 </a:t>
            </a:r>
            <a:r>
              <a:rPr lang="en-US" altLang="ko-KR" sz="2000" dirty="0"/>
              <a:t>Front-end</a:t>
            </a:r>
            <a:r>
              <a:rPr lang="ko-KR" altLang="en-US" sz="2000" dirty="0"/>
              <a:t>가 같은 </a:t>
            </a:r>
            <a:r>
              <a:rPr lang="en-US" altLang="ko-KR" sz="2000" dirty="0"/>
              <a:t>Repository</a:t>
            </a:r>
            <a:r>
              <a:rPr lang="ko-KR" altLang="en-US" sz="2000" dirty="0"/>
              <a:t>를 사용할 때</a:t>
            </a:r>
            <a:endParaRPr lang="en-US" altLang="ko-KR" sz="2000" dirty="0"/>
          </a:p>
          <a:p>
            <a:r>
              <a:rPr lang="en-US" altLang="ko-KR" sz="2000" dirty="0"/>
              <a:t>    </a:t>
            </a:r>
            <a:r>
              <a:rPr lang="ko-KR" altLang="en-US" sz="2000" dirty="0"/>
              <a:t>꼬이는 경우가 많다</a:t>
            </a:r>
            <a:r>
              <a:rPr lang="en-US" altLang="ko-KR" sz="2000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en-US" altLang="ko-KR" sz="2000" dirty="0"/>
          </a:p>
          <a:p>
            <a:r>
              <a:rPr lang="en-US" altLang="ko-KR" sz="2000" dirty="0"/>
              <a:t>2. Secret, </a:t>
            </a:r>
            <a:r>
              <a:rPr lang="ko-KR" altLang="en-US" sz="2000" dirty="0"/>
              <a:t>중요한 정보</a:t>
            </a:r>
            <a:r>
              <a:rPr lang="en-US" altLang="ko-KR" sz="2000" dirty="0"/>
              <a:t>, </a:t>
            </a:r>
            <a:r>
              <a:rPr lang="ko-KR" altLang="en-US" sz="2000" dirty="0"/>
              <a:t>핵심 정보 </a:t>
            </a:r>
            <a:r>
              <a:rPr lang="en-US" altLang="ko-KR" sz="2000" dirty="0"/>
              <a:t>=&gt; git</a:t>
            </a:r>
            <a:r>
              <a:rPr lang="ko-KR" altLang="en-US" sz="2000" dirty="0"/>
              <a:t>에 같이 </a:t>
            </a:r>
            <a:r>
              <a:rPr lang="en-US" altLang="ko-KR" sz="2000" dirty="0"/>
              <a:t>push</a:t>
            </a:r>
          </a:p>
          <a:p>
            <a:r>
              <a:rPr lang="ko-KR" altLang="en-US" sz="2000" dirty="0"/>
              <a:t>   하면 안된다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3. </a:t>
            </a:r>
            <a:r>
              <a:rPr lang="ko-KR" altLang="en-US" sz="2000" dirty="0"/>
              <a:t>보안의 목적, 분리의 목적</a:t>
            </a:r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AABB1-27CE-DA8A-A8E6-03DE6CA8A2F6}"/>
              </a:ext>
            </a:extLst>
          </p:cNvPr>
          <p:cNvSpPr txBox="1"/>
          <p:nvPr/>
        </p:nvSpPr>
        <p:spPr>
          <a:xfrm>
            <a:off x="3352800" y="4967973"/>
            <a:ext cx="61595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private Repository</a:t>
            </a:r>
            <a:r>
              <a:rPr lang="ko-KR" altLang="en-US" sz="1500" dirty="0"/>
              <a:t>로 관리하지만 이 폴더를 공개해야</a:t>
            </a:r>
            <a:r>
              <a:rPr lang="en-US" altLang="ko-KR" sz="1500" dirty="0"/>
              <a:t> </a:t>
            </a:r>
            <a:r>
              <a:rPr lang="ko-KR" altLang="en-US" sz="1500" dirty="0"/>
              <a:t>하는 경우가</a:t>
            </a:r>
            <a:endParaRPr lang="en-US" altLang="ko-KR" sz="1500" dirty="0"/>
          </a:p>
          <a:p>
            <a:r>
              <a:rPr lang="ko-KR" altLang="en-US" sz="1500" dirty="0"/>
              <a:t>발생 할 때 </a:t>
            </a:r>
            <a:r>
              <a:rPr lang="en-US" altLang="ko-KR" sz="1500" dirty="0"/>
              <a:t>Secret </a:t>
            </a:r>
            <a:r>
              <a:rPr lang="ko-KR" altLang="en-US" sz="1500" dirty="0"/>
              <a:t>폴더만 </a:t>
            </a:r>
            <a:r>
              <a:rPr lang="en-US" altLang="ko-KR" sz="1500" dirty="0"/>
              <a:t>Submodule</a:t>
            </a:r>
            <a:r>
              <a:rPr lang="ko-KR" altLang="en-US" sz="1500" dirty="0"/>
              <a:t>로 빼고 </a:t>
            </a:r>
            <a:r>
              <a:rPr lang="en-US" altLang="ko-KR" sz="1500" dirty="0"/>
              <a:t>private Repository</a:t>
            </a:r>
            <a:r>
              <a:rPr lang="ko-KR" altLang="en-US" sz="1500" dirty="0"/>
              <a:t>로</a:t>
            </a:r>
            <a:endParaRPr lang="en-US" altLang="ko-KR" sz="1500" dirty="0"/>
          </a:p>
          <a:p>
            <a:r>
              <a:rPr lang="ko-KR" altLang="en-US" sz="1500" dirty="0"/>
              <a:t>만든다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383C2-0865-E5FE-6535-FBB7CCADB529}"/>
              </a:ext>
            </a:extLst>
          </p:cNvPr>
          <p:cNvSpPr txBox="1"/>
          <p:nvPr/>
        </p:nvSpPr>
        <p:spPr>
          <a:xfrm>
            <a:off x="3384550" y="3252966"/>
            <a:ext cx="6096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/>
              <a:t>Front-end</a:t>
            </a:r>
            <a:r>
              <a:rPr lang="ko-KR" altLang="en-US" sz="1500" dirty="0"/>
              <a:t>에서 사용하는 </a:t>
            </a:r>
            <a:r>
              <a:rPr lang="en-US" altLang="ko-KR" sz="1500" dirty="0"/>
              <a:t>template </a:t>
            </a:r>
            <a:r>
              <a:rPr lang="ko-KR" altLang="en-US" sz="1500" dirty="0"/>
              <a:t>폴더를 </a:t>
            </a:r>
            <a:r>
              <a:rPr lang="en-US" altLang="ko-KR" sz="1500" dirty="0"/>
              <a:t>Submodule</a:t>
            </a:r>
          </a:p>
          <a:p>
            <a:r>
              <a:rPr lang="ko-KR" altLang="en-US" sz="1500" dirty="0"/>
              <a:t>로 설정하면 </a:t>
            </a:r>
            <a:r>
              <a:rPr lang="ko-KR" altLang="en-US" sz="1500" dirty="0" err="1"/>
              <a:t>꼬이는게</a:t>
            </a:r>
            <a:r>
              <a:rPr lang="ko-KR" altLang="en-US" sz="1500" dirty="0"/>
              <a:t> 방지가 된다</a:t>
            </a:r>
            <a:r>
              <a:rPr lang="en-US" altLang="ko-KR" sz="1500" dirty="0"/>
              <a:t>.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2025019-B162-77E8-B56D-A62EC0A3FBF1}"/>
              </a:ext>
            </a:extLst>
          </p:cNvPr>
          <p:cNvSpPr/>
          <p:nvPr/>
        </p:nvSpPr>
        <p:spPr>
          <a:xfrm>
            <a:off x="2971800" y="3282950"/>
            <a:ext cx="349250" cy="2794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D2DBB06-58A5-7356-6B0E-DA5D4C822DAF}"/>
              </a:ext>
            </a:extLst>
          </p:cNvPr>
          <p:cNvSpPr/>
          <p:nvPr/>
        </p:nvSpPr>
        <p:spPr>
          <a:xfrm>
            <a:off x="2971800" y="5057641"/>
            <a:ext cx="349250" cy="27940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361733-CB0F-44AE-6AD8-46BAC20CAF53}"/>
              </a:ext>
            </a:extLst>
          </p:cNvPr>
          <p:cNvSpPr txBox="1"/>
          <p:nvPr/>
        </p:nvSpPr>
        <p:spPr>
          <a:xfrm>
            <a:off x="3733800" y="1614903"/>
            <a:ext cx="4292600" cy="4770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500" dirty="0"/>
              <a:t>Submodule</a:t>
            </a:r>
            <a:r>
              <a:rPr lang="ko-KR" altLang="en-US" sz="2500" dirty="0"/>
              <a:t>을 사용하는 이유</a:t>
            </a:r>
          </a:p>
        </p:txBody>
      </p:sp>
    </p:spTree>
    <p:extLst>
      <p:ext uri="{BB962C8B-B14F-4D97-AF65-F5344CB8AC3E}">
        <p14:creationId xmlns:p14="http://schemas.microsoft.com/office/powerpoint/2010/main" val="180920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D1A15-0BD4-E6B2-8A4F-D41179D2C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Submodule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757B3E-9319-5C5B-C03D-00A4C4FB2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26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-US" altLang="ko-KR" sz="2400" dirty="0"/>
              <a:t>Submodule</a:t>
            </a:r>
            <a:r>
              <a:rPr kumimoji="1" lang="ko-KR" altLang="en-US" sz="2400" dirty="0"/>
              <a:t>은 계륵이다</a:t>
            </a:r>
            <a:r>
              <a:rPr kumimoji="1" lang="en-US" altLang="ko-KR" sz="2400" dirty="0"/>
              <a:t>.</a:t>
            </a:r>
          </a:p>
          <a:p>
            <a:pPr lvl="1"/>
            <a:r>
              <a:rPr kumimoji="1" lang="ko-KR" altLang="en-US" sz="2000" dirty="0"/>
              <a:t>안 쓰긴 아까운데 쓰기엔 좀 그렇다</a:t>
            </a:r>
            <a:r>
              <a:rPr kumimoji="1" lang="en-US" altLang="ko-KR" sz="2000" dirty="0"/>
              <a:t>.</a:t>
            </a:r>
          </a:p>
          <a:p>
            <a:pPr lvl="1"/>
            <a:endParaRPr kumimoji="1" lang="en-US" altLang="ko-KR" sz="2000" dirty="0"/>
          </a:p>
          <a:p>
            <a:r>
              <a:rPr kumimoji="1" lang="en-US" altLang="ko-KR" sz="2400" dirty="0"/>
              <a:t>Submodule</a:t>
            </a:r>
            <a:r>
              <a:rPr kumimoji="1" lang="ko-KR" altLang="en-US" sz="2400" dirty="0"/>
              <a:t>은 무엇인가</a:t>
            </a:r>
            <a:r>
              <a:rPr kumimoji="1" lang="en-US" altLang="ko-KR" sz="2400" dirty="0"/>
              <a:t>?</a:t>
            </a:r>
          </a:p>
          <a:p>
            <a:pPr lvl="1"/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하나의 저장소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sz="2000" b="0" i="0" dirty="0" err="1">
                <a:solidFill>
                  <a:srgbClr val="212529"/>
                </a:solidFill>
                <a:effectLst/>
                <a:latin typeface="-apple-system"/>
              </a:rPr>
              <a:t>레포지토리</a:t>
            </a:r>
            <a:r>
              <a:rPr lang="en-US" altLang="ko-KR" sz="2000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  <a:r>
              <a:rPr lang="ko-KR" altLang="en-US" sz="2000" b="0" i="0" dirty="0">
                <a:solidFill>
                  <a:srgbClr val="212529"/>
                </a:solidFill>
                <a:effectLst/>
                <a:latin typeface="-apple-system"/>
              </a:rPr>
              <a:t>에서 다른 저장소를 포함하고 관리할 수 있게 해주는 기능</a:t>
            </a:r>
            <a:endParaRPr kumimoji="1" lang="en-US" altLang="ko-KR" sz="2000" dirty="0"/>
          </a:p>
          <a:p>
            <a:pPr lvl="1"/>
            <a:r>
              <a:rPr kumimoji="1" lang="ko-KR" altLang="en-US" sz="2000" dirty="0"/>
              <a:t>루트를 만들 시 </a:t>
            </a:r>
            <a:r>
              <a:rPr kumimoji="1" lang="en-US" altLang="ko-KR" sz="2000" dirty="0"/>
              <a:t>.git </a:t>
            </a:r>
            <a:r>
              <a:rPr kumimoji="1" lang="ko-KR" altLang="en-US" sz="2000" dirty="0"/>
              <a:t>폴더 생성된다</a:t>
            </a:r>
            <a:r>
              <a:rPr kumimoji="1" lang="en-US" altLang="ko-KR" sz="2000" dirty="0"/>
              <a:t>.</a:t>
            </a:r>
          </a:p>
          <a:p>
            <a:pPr lvl="2"/>
            <a:r>
              <a:rPr kumimoji="1" lang="ko-KR" altLang="en-US" sz="1800" dirty="0">
                <a:solidFill>
                  <a:srgbClr val="FF0000"/>
                </a:solidFill>
              </a:rPr>
              <a:t>이때 원래는 </a:t>
            </a:r>
            <a:r>
              <a:rPr kumimoji="1" lang="en-US" altLang="ko-KR" sz="1800" dirty="0">
                <a:solidFill>
                  <a:srgbClr val="FF0000"/>
                </a:solidFill>
              </a:rPr>
              <a:t>.git</a:t>
            </a:r>
            <a:r>
              <a:rPr kumimoji="1" lang="ko-KR" altLang="en-US" sz="1800" dirty="0">
                <a:solidFill>
                  <a:srgbClr val="FF0000"/>
                </a:solidFill>
              </a:rPr>
              <a:t>안에 또다른 </a:t>
            </a:r>
            <a:r>
              <a:rPr kumimoji="1" lang="en-US" altLang="ko-KR" sz="1800" dirty="0">
                <a:solidFill>
                  <a:srgbClr val="FF0000"/>
                </a:solidFill>
              </a:rPr>
              <a:t>.git</a:t>
            </a:r>
            <a:r>
              <a:rPr kumimoji="1" lang="ko-KR" altLang="en-US" sz="1800" dirty="0">
                <a:solidFill>
                  <a:srgbClr val="FF0000"/>
                </a:solidFill>
              </a:rPr>
              <a:t> 생성 불가</a:t>
            </a:r>
            <a:endParaRPr kumimoji="1" lang="en-US" altLang="ko-KR" sz="1800" dirty="0">
              <a:solidFill>
                <a:srgbClr val="FF0000"/>
              </a:solidFill>
            </a:endParaRPr>
          </a:p>
          <a:p>
            <a:pPr lvl="2"/>
            <a:r>
              <a:rPr kumimoji="1" lang="ko-KR" altLang="en-US" sz="1800" dirty="0">
                <a:solidFill>
                  <a:srgbClr val="FF0000"/>
                </a:solidFill>
              </a:rPr>
              <a:t>중첩이 안된다</a:t>
            </a:r>
            <a:r>
              <a:rPr kumimoji="1" lang="en-US" altLang="ko-KR" sz="1800" dirty="0">
                <a:solidFill>
                  <a:srgbClr val="FF0000"/>
                </a:solidFill>
              </a:rPr>
              <a:t>.</a:t>
            </a:r>
          </a:p>
          <a:p>
            <a:pPr lvl="1"/>
            <a:r>
              <a:rPr kumimoji="1" lang="ko-KR" altLang="en-US" sz="2000" dirty="0"/>
              <a:t>이때 </a:t>
            </a:r>
            <a:r>
              <a:rPr kumimoji="1" lang="en-US" altLang="ko-KR" sz="2000" dirty="0"/>
              <a:t>Submodule</a:t>
            </a:r>
            <a:r>
              <a:rPr kumimoji="1" lang="ko-KR" altLang="en-US" sz="2000" dirty="0"/>
              <a:t>은 깃 </a:t>
            </a:r>
            <a:r>
              <a:rPr kumimoji="1" lang="ko-KR" altLang="en-US" sz="2000" dirty="0" err="1"/>
              <a:t>레포</a:t>
            </a:r>
            <a:r>
              <a:rPr kumimoji="1" lang="ko-KR" altLang="en-US" sz="2000" dirty="0"/>
              <a:t> 안에 깃 </a:t>
            </a:r>
            <a:r>
              <a:rPr kumimoji="1" lang="ko-KR" altLang="en-US" sz="2000" dirty="0" err="1"/>
              <a:t>레포를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자연스럽게</a:t>
            </a:r>
            <a:r>
              <a:rPr kumimoji="1" lang="en-US" altLang="ko-KR" sz="2000" dirty="0"/>
              <a:t>’</a:t>
            </a:r>
            <a:r>
              <a:rPr kumimoji="1" lang="ko-KR" altLang="en-US" sz="2000" dirty="0"/>
              <a:t> 넣어주는 방법이다</a:t>
            </a:r>
            <a:r>
              <a:rPr kumimoji="1"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3277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FD1D6-585E-D14C-F963-D75CC401B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Submodule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C49B57-CD99-BAA2-58C3-75FB648F5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/>
              <a:t>깃허브로</a:t>
            </a:r>
            <a:r>
              <a:rPr kumimoji="1" lang="ko-KR" altLang="en-US" dirty="0"/>
              <a:t> 블로그 만들기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github.io</a:t>
            </a:r>
            <a:r>
              <a:rPr kumimoji="1" lang="en-US" altLang="ko-KR" dirty="0"/>
              <a:t>)</a:t>
            </a:r>
          </a:p>
          <a:p>
            <a:pPr marL="457200" lvl="1" indent="0">
              <a:buNone/>
            </a:pPr>
            <a:r>
              <a:rPr kumimoji="1" lang="en-US" altLang="ko-KR" sz="2000" dirty="0"/>
              <a:t>1.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{</a:t>
            </a:r>
            <a:r>
              <a:rPr kumimoji="1" lang="ko-KR" altLang="en-US" sz="2000" dirty="0"/>
              <a:t>본인 </a:t>
            </a:r>
            <a:r>
              <a:rPr kumimoji="1" lang="en-US" altLang="ko-KR" sz="2000" dirty="0" err="1"/>
              <a:t>github</a:t>
            </a:r>
            <a:r>
              <a:rPr kumimoji="1" lang="ko-KR" altLang="en-US" sz="2000" dirty="0"/>
              <a:t> 이름</a:t>
            </a:r>
            <a:r>
              <a:rPr kumimoji="1" lang="en-US" altLang="ko-KR" sz="2000" dirty="0"/>
              <a:t>}.</a:t>
            </a:r>
            <a:r>
              <a:rPr kumimoji="1" lang="en-US" altLang="ko-KR" sz="2000" dirty="0" err="1"/>
              <a:t>github.io</a:t>
            </a:r>
            <a:r>
              <a:rPr kumimoji="1" lang="ko-KR" altLang="en-US" sz="2000" dirty="0"/>
              <a:t>이 있어야 한다</a:t>
            </a:r>
            <a:r>
              <a:rPr kumimoji="1" lang="en-US" altLang="ko-KR" sz="2000" dirty="0"/>
              <a:t>.</a:t>
            </a:r>
          </a:p>
          <a:p>
            <a:pPr lvl="2"/>
            <a:r>
              <a:rPr kumimoji="1" lang="ko-KR" altLang="en-US" sz="1600" dirty="0" err="1"/>
              <a:t>레포에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깃허브</a:t>
            </a:r>
            <a:r>
              <a:rPr kumimoji="1" lang="ko-KR" altLang="en-US" sz="1600" dirty="0"/>
              <a:t> 테마 저장</a:t>
            </a:r>
            <a:endParaRPr kumimoji="1" lang="en-US" altLang="ko-KR" sz="1600" dirty="0"/>
          </a:p>
          <a:p>
            <a:pPr lvl="2"/>
            <a:r>
              <a:rPr kumimoji="1" lang="ko-KR" altLang="en-US" sz="1600" dirty="0"/>
              <a:t>폴더 형태를 지켜줘야 한다</a:t>
            </a:r>
            <a:r>
              <a:rPr kumimoji="1" lang="en-US" altLang="ko-KR" sz="1600" dirty="0"/>
              <a:t>.</a:t>
            </a:r>
          </a:p>
          <a:p>
            <a:pPr marL="457200" lvl="1" indent="0">
              <a:buNone/>
            </a:pPr>
            <a:r>
              <a:rPr kumimoji="1" lang="en-US" altLang="ko-KR" sz="2000" dirty="0"/>
              <a:t>2.</a:t>
            </a:r>
            <a:r>
              <a:rPr kumimoji="1" lang="ko-KR" altLang="en-US" sz="2000" dirty="0"/>
              <a:t> </a:t>
            </a:r>
            <a:r>
              <a:rPr kumimoji="1" lang="en" altLang="ko-KR" sz="2000" dirty="0"/>
              <a:t>_posts </a:t>
            </a:r>
            <a:r>
              <a:rPr kumimoji="1" lang="ko-KR" altLang="en-US" sz="2000" dirty="0"/>
              <a:t>안에 </a:t>
            </a:r>
            <a:r>
              <a:rPr kumimoji="1" lang="en-US" altLang="ko-KR" sz="2000" dirty="0"/>
              <a:t>~.</a:t>
            </a:r>
            <a:r>
              <a:rPr kumimoji="1" lang="en" altLang="ko-KR" sz="2000" dirty="0"/>
              <a:t>md </a:t>
            </a:r>
            <a:r>
              <a:rPr kumimoji="1" lang="ko-KR" altLang="en-US" sz="2000" dirty="0"/>
              <a:t>라는 것이 있어야 함</a:t>
            </a:r>
            <a:endParaRPr kumimoji="1" lang="en-US" altLang="ko-KR" sz="2000" dirty="0"/>
          </a:p>
          <a:p>
            <a:pPr lvl="2"/>
            <a:r>
              <a:rPr kumimoji="1" lang="ko-KR" altLang="en-US" sz="1600" dirty="0"/>
              <a:t>포스트라는 폴더 안에만 만들어야 한다</a:t>
            </a:r>
            <a:r>
              <a:rPr kumimoji="1" lang="en-US" altLang="ko-KR" sz="1600" dirty="0"/>
              <a:t>.</a:t>
            </a:r>
          </a:p>
          <a:p>
            <a:pPr lvl="2"/>
            <a:r>
              <a:rPr kumimoji="1" lang="ko-KR" altLang="en-US" sz="1600" dirty="0"/>
              <a:t>이름으로 생성되는 포스트가 하나 만들어진다</a:t>
            </a:r>
            <a:r>
              <a:rPr kumimoji="1" lang="en-US" altLang="ko-KR" sz="1600" dirty="0"/>
              <a:t>.</a:t>
            </a:r>
          </a:p>
          <a:p>
            <a:pPr marL="914400" lvl="2" indent="0">
              <a:buNone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예시 </a:t>
            </a:r>
            <a:r>
              <a:rPr kumimoji="1" lang="en-US" altLang="ko-KR" sz="1600" dirty="0"/>
              <a:t>: [2023-03-01.md](http://2023-03-01.md)</a:t>
            </a:r>
          </a:p>
          <a:p>
            <a:pPr marL="914400" lvl="1" indent="-457200">
              <a:buAutoNum type="arabicPeriod"/>
            </a:pPr>
            <a:endParaRPr kumimoji="1" lang="ko-KR" altLang="en-US" sz="2000" dirty="0"/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73AD4B17-B240-C99D-1910-C92090B2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212"/>
          <a:stretch/>
        </p:blipFill>
        <p:spPr>
          <a:xfrm>
            <a:off x="7209182" y="1825625"/>
            <a:ext cx="3525078" cy="32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6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D7ABFC-C758-1C92-54CC-DFED84302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97609"/>
            <a:ext cx="10515600" cy="6627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ko-KR" altLang="en-US" sz="3200" dirty="0"/>
              <a:t>개인</a:t>
            </a:r>
            <a:r>
              <a:rPr kumimoji="1" lang="en-US" altLang="ko-KR" sz="3200" dirty="0"/>
              <a:t> </a:t>
            </a:r>
            <a:r>
              <a:rPr kumimoji="1" lang="en-US" altLang="ko-KR" sz="3200" dirty="0" err="1"/>
              <a:t>github.io</a:t>
            </a:r>
            <a:r>
              <a:rPr kumimoji="1" lang="en-US" altLang="ko-KR" sz="3200" dirty="0"/>
              <a:t> </a:t>
            </a:r>
            <a:r>
              <a:rPr kumimoji="1" lang="ko-KR" altLang="en-US" sz="3200" dirty="0"/>
              <a:t>블로그 만들어 보기</a:t>
            </a:r>
            <a:r>
              <a:rPr kumimoji="1" lang="en-US" altLang="ko-K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34132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F978D-BECA-E199-84D8-83831CE9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5E7922-936F-BDDD-9BAD-BF183C32E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2000" dirty="0"/>
              <a:t>오픈소스 정적 사이트 제작 사이트</a:t>
            </a:r>
            <a:endParaRPr kumimoji="1" lang="en-US" altLang="ko-KR" sz="2000" dirty="0"/>
          </a:p>
          <a:p>
            <a:r>
              <a:rPr kumimoji="1" lang="en" altLang="ko-KR" sz="2000" dirty="0">
                <a:hlinkClick r:id="rId2"/>
              </a:rPr>
              <a:t>https://jekyllrb-ko.github.io/</a:t>
            </a:r>
            <a:endParaRPr kumimoji="1" lang="en" altLang="ko-KR" sz="2000" dirty="0"/>
          </a:p>
          <a:p>
            <a:r>
              <a:rPr kumimoji="1" lang="en" altLang="ko-KR" sz="2000" dirty="0">
                <a:hlinkClick r:id="rId3"/>
              </a:rPr>
              <a:t>http://jekyllthemes.org/</a:t>
            </a:r>
            <a:endParaRPr kumimoji="1" lang="ko-KR" altLang="en-US" sz="2000" dirty="0"/>
          </a:p>
        </p:txBody>
      </p:sp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86AE252C-A4F6-C503-C052-8D1B7DD0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899" y="2649988"/>
            <a:ext cx="6293901" cy="35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13EB2-B348-E31E-A602-8EA2216DA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09321-4696-172C-C3BD-F7F966F3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BFCB6-9157-38A9-F0D4-44F732EB2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2000" dirty="0"/>
              <a:t>https://</a:t>
            </a:r>
            <a:r>
              <a:rPr kumimoji="1" lang="en-US" altLang="ko-KR" sz="2000" dirty="0" err="1"/>
              <a:t>github.com</a:t>
            </a:r>
            <a:r>
              <a:rPr kumimoji="1" lang="en-US" altLang="ko-KR" sz="2000" dirty="0"/>
              <a:t>/</a:t>
            </a:r>
            <a:r>
              <a:rPr kumimoji="1" lang="en-US" altLang="ko-KR" sz="2000" dirty="0" err="1"/>
              <a:t>zivong</a:t>
            </a:r>
            <a:r>
              <a:rPr kumimoji="1" lang="en-US" altLang="ko-KR" sz="2000" dirty="0"/>
              <a:t>/</a:t>
            </a:r>
            <a:r>
              <a:rPr kumimoji="1" lang="en-US" altLang="ko-KR" sz="2000" dirty="0" err="1"/>
              <a:t>jekyll</a:t>
            </a:r>
            <a:r>
              <a:rPr kumimoji="1" lang="en-US" altLang="ko-KR" sz="2000" dirty="0"/>
              <a:t>-theme-</a:t>
            </a:r>
            <a:r>
              <a:rPr kumimoji="1" lang="en-US" altLang="ko-KR" sz="2000" dirty="0" err="1"/>
              <a:t>hamilton</a:t>
            </a:r>
            <a:endParaRPr kumimoji="1" lang="en-US" altLang="ko-KR" sz="2000" dirty="0"/>
          </a:p>
          <a:p>
            <a:pPr>
              <a:buFontTx/>
              <a:buChar char="-"/>
            </a:pPr>
            <a:r>
              <a:rPr kumimoji="1" lang="ko-KR" altLang="en-US" sz="2000" dirty="0"/>
              <a:t>실습 테마 주소</a:t>
            </a:r>
            <a:r>
              <a:rPr kumimoji="1" lang="en-US" altLang="ko-KR" sz="2000" dirty="0"/>
              <a:t>(Hamilton </a:t>
            </a:r>
            <a:r>
              <a:rPr kumimoji="1" lang="ko-KR" altLang="en-US" sz="2000" dirty="0"/>
              <a:t>테마</a:t>
            </a:r>
            <a:r>
              <a:rPr kumimoji="1" lang="en-US" altLang="ko-KR" sz="2000" dirty="0"/>
              <a:t>)</a:t>
            </a:r>
          </a:p>
          <a:p>
            <a:pPr marL="0" indent="0">
              <a:buNone/>
            </a:pPr>
            <a:endParaRPr kumimoji="1" lang="en-US" altLang="ko-KR" sz="2000" dirty="0"/>
          </a:p>
          <a:p>
            <a:pPr marL="0" indent="0">
              <a:buNone/>
            </a:pPr>
            <a:endParaRPr kumimoji="1" lang="en-US" altLang="ko-KR" sz="2000" dirty="0"/>
          </a:p>
        </p:txBody>
      </p:sp>
      <p:pic>
        <p:nvPicPr>
          <p:cNvPr id="9" name="그림 8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7A07FA85-59D1-68A5-5328-023B9AC9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802" y="2339835"/>
            <a:ext cx="5712998" cy="43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427F2-D9DA-5089-AF91-0B216C3E8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36AD7-F406-DD17-905D-8015F9E1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6543-FF37-F127-5508-90A797F60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733800" cy="534117"/>
          </a:xfrm>
        </p:spPr>
        <p:txBody>
          <a:bodyPr>
            <a:normAutofit/>
          </a:bodyPr>
          <a:lstStyle/>
          <a:p>
            <a:r>
              <a:rPr kumimoji="1" lang="en-US" altLang="ko-KR" sz="2000" dirty="0"/>
              <a:t>Fork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떠서 </a:t>
            </a:r>
            <a:r>
              <a:rPr kumimoji="1" lang="ko-KR" altLang="en-US" sz="2000" dirty="0" err="1"/>
              <a:t>레포</a:t>
            </a:r>
            <a:r>
              <a:rPr kumimoji="1" lang="ko-KR" altLang="en-US" sz="2000" dirty="0"/>
              <a:t> 생성하기</a:t>
            </a:r>
            <a:r>
              <a:rPr kumimoji="1" lang="en-US" altLang="ko-KR" sz="2000" dirty="0"/>
              <a:t>!</a:t>
            </a:r>
          </a:p>
          <a:p>
            <a:endParaRPr kumimoji="1"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A97E4C-6E3B-FC4F-D277-B0E4BEADFAE7}"/>
              </a:ext>
            </a:extLst>
          </p:cNvPr>
          <p:cNvGrpSpPr/>
          <p:nvPr/>
        </p:nvGrpSpPr>
        <p:grpSpPr>
          <a:xfrm>
            <a:off x="722674" y="2611957"/>
            <a:ext cx="5506062" cy="2946310"/>
            <a:chOff x="2207344" y="2481096"/>
            <a:chExt cx="7901503" cy="4406400"/>
          </a:xfrm>
        </p:grpSpPr>
        <p:pic>
          <p:nvPicPr>
            <p:cNvPr id="4" name="그림 3" descr="텍스트, 소프트웨어, 멀티미디어 소프트웨어, 스크린샷이(가) 표시된 사진&#10;&#10;자동 생성된 설명">
              <a:extLst>
                <a:ext uri="{FF2B5EF4-FFF2-40B4-BE49-F238E27FC236}">
                  <a16:creationId xmlns:a16="http://schemas.microsoft.com/office/drawing/2014/main" id="{8D7CD755-27FC-0171-ACCE-4BA323F80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7344" y="2481096"/>
              <a:ext cx="7901503" cy="4406400"/>
            </a:xfrm>
            <a:prstGeom prst="rect">
              <a:avLst/>
            </a:prstGeom>
          </p:spPr>
        </p:pic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DB05C185-FF43-E03B-0352-CB457B3E95EA}"/>
                </a:ext>
              </a:extLst>
            </p:cNvPr>
            <p:cNvSpPr/>
            <p:nvPr/>
          </p:nvSpPr>
          <p:spPr>
            <a:xfrm>
              <a:off x="7728155" y="3082413"/>
              <a:ext cx="707922" cy="23597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E2063E91-1227-4F41-D821-A4C1F661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19" y="2611957"/>
            <a:ext cx="5506062" cy="3461767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519C4A3-F8F9-8631-05C5-F2071240C905}"/>
              </a:ext>
            </a:extLst>
          </p:cNvPr>
          <p:cNvSpPr txBox="1">
            <a:spLocks/>
          </p:cNvSpPr>
          <p:nvPr/>
        </p:nvSpPr>
        <p:spPr>
          <a:xfrm>
            <a:off x="6430563" y="1690688"/>
            <a:ext cx="5633618" cy="5341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000" dirty="0" err="1"/>
              <a:t>레포</a:t>
            </a:r>
            <a:r>
              <a:rPr kumimoji="1" lang="ko-KR" altLang="en-US" sz="2000" dirty="0"/>
              <a:t> 이름 </a:t>
            </a: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{</a:t>
            </a:r>
            <a:r>
              <a:rPr kumimoji="1" lang="ko-KR" altLang="en-US" sz="2000" dirty="0"/>
              <a:t>사용자 이름</a:t>
            </a:r>
            <a:r>
              <a:rPr kumimoji="1" lang="en-US" altLang="ko-KR" sz="2000" dirty="0"/>
              <a:t>}.</a:t>
            </a:r>
            <a:r>
              <a:rPr kumimoji="1" lang="en-US" altLang="ko-KR" sz="2000" dirty="0" err="1"/>
              <a:t>github.io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만들기</a:t>
            </a:r>
            <a:endParaRPr kumimoji="1" lang="en-US" altLang="ko-KR" sz="2000" dirty="0"/>
          </a:p>
          <a:p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8861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721E1-0F48-B4FC-67F6-E6B228249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9E4AD-8CC4-2451-DF20-62F899B52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7D2AD-4F6A-A37E-5BF1-D0EA79578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2000" dirty="0" err="1"/>
              <a:t>레포지토리</a:t>
            </a:r>
            <a:r>
              <a:rPr kumimoji="1" lang="ko-KR" altLang="en-US" sz="2000" dirty="0"/>
              <a:t> 이름으로 링크로 들어갔을 때 </a:t>
            </a:r>
            <a:r>
              <a:rPr kumimoji="1" lang="en-US" altLang="ko-KR" sz="2000" dirty="0">
                <a:solidFill>
                  <a:srgbClr val="FF0000"/>
                </a:solidFill>
              </a:rPr>
              <a:t>404</a:t>
            </a:r>
            <a:r>
              <a:rPr kumimoji="1" lang="ko-KR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ko-KR" sz="2000" dirty="0">
                <a:solidFill>
                  <a:srgbClr val="FF0000"/>
                </a:solidFill>
              </a:rPr>
              <a:t>Error</a:t>
            </a:r>
            <a:r>
              <a:rPr kumimoji="1" lang="ko-KR" altLang="en-US" sz="2000" dirty="0"/>
              <a:t> 발생</a:t>
            </a:r>
            <a:endParaRPr kumimoji="1" lang="en-US" altLang="ko-KR" sz="2000" dirty="0"/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AA16732-905B-5B4E-7C8E-D032CF1D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126" y="2467363"/>
            <a:ext cx="6491748" cy="384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Words>605</Words>
  <Application>Microsoft Office PowerPoint</Application>
  <PresentationFormat>와이드스크린</PresentationFormat>
  <Paragraphs>111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-apple-system</vt:lpstr>
      <vt:lpstr>맑은 고딕</vt:lpstr>
      <vt:lpstr>Arial</vt:lpstr>
      <vt:lpstr>Helvetica</vt:lpstr>
      <vt:lpstr>Wingdings</vt:lpstr>
      <vt:lpstr>Office 테마</vt:lpstr>
      <vt:lpstr>Git과 GitHub 고급 (6)</vt:lpstr>
      <vt:lpstr>submodule</vt:lpstr>
      <vt:lpstr>Submodule</vt:lpstr>
      <vt:lpstr>Submodule</vt:lpstr>
      <vt:lpstr>PowerPoint 프레젠테이션</vt:lpstr>
      <vt:lpstr>실습</vt:lpstr>
      <vt:lpstr>실습</vt:lpstr>
      <vt:lpstr>실습</vt:lpstr>
      <vt:lpstr>실습</vt:lpstr>
      <vt:lpstr>실습</vt:lpstr>
      <vt:lpstr>실습</vt:lpstr>
      <vt:lpstr>실습</vt:lpstr>
      <vt:lpstr>Git clone</vt:lpstr>
      <vt:lpstr>새로운 레포지토리 생성</vt:lpstr>
      <vt:lpstr>PowerPoint 프레젠테이션</vt:lpstr>
      <vt:lpstr>오류 발생</vt:lpstr>
      <vt:lpstr>새로운 레포지토리 git clone</vt:lpstr>
      <vt:lpstr>_posts를 지우는 과정</vt:lpstr>
      <vt:lpstr>실습</vt:lpstr>
      <vt:lpstr>실습</vt:lpstr>
      <vt:lpstr>실습</vt:lpstr>
      <vt:lpstr>실습</vt:lpstr>
      <vt:lpstr>실습</vt:lpstr>
      <vt:lpstr>실습</vt:lpstr>
      <vt:lpstr>실습</vt:lpstr>
      <vt:lpstr>마무리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권동균</dc:creator>
  <cp:lastModifiedBy>우현 정</cp:lastModifiedBy>
  <cp:revision>76</cp:revision>
  <dcterms:created xsi:type="dcterms:W3CDTF">2024-11-19T12:20:21Z</dcterms:created>
  <dcterms:modified xsi:type="dcterms:W3CDTF">2024-11-20T00:29:53Z</dcterms:modified>
</cp:coreProperties>
</file>